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8" r:id="rId3"/>
    <p:sldId id="257" r:id="rId4"/>
    <p:sldId id="259" r:id="rId5"/>
    <p:sldId id="272" r:id="rId6"/>
    <p:sldId id="258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74" r:id="rId17"/>
    <p:sldId id="275" r:id="rId18"/>
    <p:sldId id="276" r:id="rId19"/>
    <p:sldId id="269" r:id="rId20"/>
    <p:sldId id="271" r:id="rId21"/>
    <p:sldId id="270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072" y="-560"/>
      </p:cViewPr>
      <p:guideLst>
        <p:guide orient="horz" pos="2160"/>
        <p:guide pos="28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A58C9-D17B-1747-ABC4-9AB1EF2E6139}" type="datetimeFigureOut">
              <a:rPr lang="en-US" smtClean="0"/>
              <a:pPr/>
              <a:t>3/19/11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DA91-B739-734B-90F6-14C0D5C27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allineed.com/video/diffusion-hydrogen-atom-water/B944o4m3Rp4&amp;feature=youtube_gdata/" TargetMode="Externa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allineed.com/video/bulk-water-/CeRLggic5I0&amp;feature=youtube_gdata/" TargetMode="Externa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allineed.com/video/molecular-water-dance-motion/cThvGD-o_90&amp;feature=youtube_gdata/" TargetMode="Externa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allineed.com/video/molecular-water-dance-motion/cThvGD-o_90&amp;feature=youtube_gdata/" TargetMode="Externa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allineed.com/video/messages-water-/mIPQSeKHh0E&amp;feature=youtube_gdata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Estrutura</a:t>
            </a:r>
            <a:r>
              <a:rPr lang="en-US" dirty="0" smtClean="0"/>
              <a:t> molecular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supramolecular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err="1" smtClean="0"/>
              <a:t>Gelo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clatratos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Água</a:t>
            </a:r>
            <a:r>
              <a:rPr lang="en-US" dirty="0" smtClean="0"/>
              <a:t>: forte </a:t>
            </a:r>
            <a:r>
              <a:rPr lang="en-US" dirty="0" err="1" smtClean="0"/>
              <a:t>associação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1845721"/>
            <a:ext cx="67310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Difusão</a:t>
            </a:r>
            <a:r>
              <a:rPr lang="en-US" dirty="0" smtClean="0"/>
              <a:t> de </a:t>
            </a:r>
            <a:r>
              <a:rPr lang="en-US" dirty="0" err="1" smtClean="0"/>
              <a:t>átomo</a:t>
            </a:r>
            <a:r>
              <a:rPr lang="en-US" dirty="0" smtClean="0"/>
              <a:t> de </a:t>
            </a:r>
            <a:r>
              <a:rPr lang="en-US" dirty="0" err="1" smtClean="0"/>
              <a:t>hidrogênio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7674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http://www.theallineed.com/video/diffusion-hydrogen-atom-water/B944o4m3Rp4&amp;feature=youtube_gdata/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606" y="3003233"/>
            <a:ext cx="4740254" cy="3566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Associação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dissociação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http://www.theallineed.com/video/bulk-water-/CeRLggic5I0&amp;feature=youtube_gdata/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50" y="2694175"/>
            <a:ext cx="5372100" cy="405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24934"/>
            <a:ext cx="8229600" cy="560123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http://www.theallineed.com/video/molecular-water-dance-motion/cThvGD-o_90&amp;feature=youtube_gdata/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50" y="2346513"/>
            <a:ext cx="5346700" cy="410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Dinâmica</a:t>
            </a:r>
            <a:r>
              <a:rPr lang="en-US" dirty="0" smtClean="0"/>
              <a:t> de </a:t>
            </a:r>
            <a:r>
              <a:rPr lang="en-US" dirty="0" err="1" smtClean="0"/>
              <a:t>congelamento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3650"/>
            <a:ext cx="8229600" cy="1614801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http://www.theallineed.com/video/molecular-water-dance-motion/cThvGD-o_90&amp;feature=youtube_gdata/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50" y="2654625"/>
            <a:ext cx="5346700" cy="415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41"/>
            <a:ext cx="8229600" cy="1143000"/>
          </a:xfrm>
        </p:spPr>
        <p:txBody>
          <a:bodyPr/>
          <a:lstStyle/>
          <a:p>
            <a:r>
              <a:rPr lang="en-US" dirty="0" err="1" smtClean="0"/>
              <a:t>Muitos</a:t>
            </a:r>
            <a:r>
              <a:rPr lang="en-US" dirty="0" smtClean="0"/>
              <a:t> </a:t>
            </a:r>
            <a:r>
              <a:rPr lang="en-US" dirty="0" err="1" smtClean="0"/>
              <a:t>gelos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13" y="1151467"/>
            <a:ext cx="8997275" cy="550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Gelo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99" y="100391"/>
            <a:ext cx="5740400" cy="6560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-184150"/>
            <a:ext cx="9321800" cy="722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1867" y="6126163"/>
            <a:ext cx="500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eps.berkeley.edu/research/spotlight_list.php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97" y="118542"/>
            <a:ext cx="8710194" cy="66463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8908" y="955973"/>
            <a:ext cx="3695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http://www.its.caltech.edu/~atomic/snowcrystals/primer/morphologydiagram.jpg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Clatrato</a:t>
            </a:r>
            <a:r>
              <a:rPr lang="en-US" dirty="0" smtClean="0"/>
              <a:t> de </a:t>
            </a:r>
            <a:r>
              <a:rPr lang="en-US" dirty="0" err="1" smtClean="0"/>
              <a:t>metano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http://www.indigo.com/models/gphmodel/molymod-hydrate-methane-clathrate-structure.html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192" y="3206948"/>
            <a:ext cx="4855365" cy="365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Quatro</a:t>
            </a:r>
            <a:r>
              <a:rPr lang="en-US" dirty="0" smtClean="0"/>
              <a:t> </a:t>
            </a:r>
            <a:r>
              <a:rPr lang="en-US" dirty="0" err="1" smtClean="0"/>
              <a:t>pontos</a:t>
            </a:r>
            <a:r>
              <a:rPr lang="en-US" dirty="0" smtClean="0"/>
              <a:t> de </a:t>
            </a:r>
            <a:r>
              <a:rPr lang="en-US" dirty="0" err="1" smtClean="0"/>
              <a:t>conexão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927" y="1524000"/>
            <a:ext cx="6417733" cy="48133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Ocorrências</a:t>
            </a:r>
            <a:r>
              <a:rPr lang="en-US" dirty="0" smtClean="0"/>
              <a:t> de </a:t>
            </a:r>
            <a:r>
              <a:rPr lang="en-US" dirty="0" err="1" smtClean="0"/>
              <a:t>clatratos</a:t>
            </a:r>
            <a:r>
              <a:rPr lang="en-US" dirty="0" smtClean="0"/>
              <a:t> de </a:t>
            </a:r>
            <a:r>
              <a:rPr lang="en-US" dirty="0" err="1" smtClean="0"/>
              <a:t>metano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01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http://www.geologyinmotion.com/2010_06_01_archive.html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39007"/>
            <a:ext cx="4610100" cy="3479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333500"/>
            <a:ext cx="3810000" cy="552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Resultado</a:t>
            </a:r>
            <a:r>
              <a:rPr lang="en-US" dirty="0" smtClean="0"/>
              <a:t> </a:t>
            </a:r>
            <a:r>
              <a:rPr lang="en-US" dirty="0" err="1" smtClean="0"/>
              <a:t>controverso</a:t>
            </a:r>
            <a:r>
              <a:rPr lang="en-US" dirty="0" smtClean="0"/>
              <a:t>: </a:t>
            </a:r>
            <a:r>
              <a:rPr lang="en-US" dirty="0" err="1" smtClean="0"/>
              <a:t>estruturas</a:t>
            </a:r>
            <a:r>
              <a:rPr lang="en-US" dirty="0" smtClean="0"/>
              <a:t> </a:t>
            </a:r>
            <a:r>
              <a:rPr lang="en-US" dirty="0" err="1" smtClean="0"/>
              <a:t>duráveis</a:t>
            </a:r>
            <a:r>
              <a:rPr lang="en-US" dirty="0" smtClean="0"/>
              <a:t>, de </a:t>
            </a:r>
            <a:r>
              <a:rPr lang="en-US" dirty="0" err="1" smtClean="0"/>
              <a:t>Emoto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3702050" cy="52133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http://www.theallineed.com/video/messages-water-/mIPQSeKHh0E&amp;feature=youtube_gdata/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 smtClean="0"/>
              <a:t>The </a:t>
            </a:r>
            <a:r>
              <a:rPr lang="en-US" dirty="0"/>
              <a:t>James Randi Educational Foundation has a standing offer to </a:t>
            </a:r>
            <a:r>
              <a:rPr lang="en-US" dirty="0" err="1"/>
              <a:t>Emoto</a:t>
            </a:r>
            <a:r>
              <a:rPr lang="en-US" dirty="0"/>
              <a:t> since 2003 to give him 1 million U.S. dollars if he can demonstrate his claims with a double blind procedure. </a:t>
            </a:r>
            <a:r>
              <a:rPr lang="en-US" dirty="0" err="1"/>
              <a:t>Emoto</a:t>
            </a:r>
            <a:r>
              <a:rPr lang="en-US" dirty="0"/>
              <a:t> has not responded to the offer</a:t>
            </a:r>
            <a:r>
              <a:rPr lang="en-US" dirty="0" smtClean="0"/>
              <a:t>."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64914"/>
            <a:ext cx="4038600" cy="2254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650" y="4552950"/>
            <a:ext cx="1403350" cy="226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5582" y="5414977"/>
            <a:ext cx="61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43333" y="3903124"/>
            <a:ext cx="86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Demon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Compare, </a:t>
            </a:r>
            <a:r>
              <a:rPr lang="en-US" dirty="0" err="1" smtClean="0"/>
              <a:t>quantitativamente</a:t>
            </a:r>
            <a:r>
              <a:rPr lang="en-US" dirty="0" smtClean="0"/>
              <a:t>, a </a:t>
            </a:r>
            <a:r>
              <a:rPr lang="en-US" dirty="0" err="1" smtClean="0"/>
              <a:t>viscosidade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a </a:t>
            </a:r>
            <a:r>
              <a:rPr lang="en-US" dirty="0" err="1" smtClean="0"/>
              <a:t>densidade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líquida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de </a:t>
            </a:r>
            <a:r>
              <a:rPr lang="en-US" dirty="0" err="1" smtClean="0"/>
              <a:t>três</a:t>
            </a:r>
            <a:r>
              <a:rPr lang="en-US" dirty="0" smtClean="0"/>
              <a:t>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líquidos</a:t>
            </a:r>
            <a:r>
              <a:rPr lang="en-US" dirty="0" smtClean="0"/>
              <a:t>,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escolha</a:t>
            </a:r>
            <a:r>
              <a:rPr lang="en-US" dirty="0" smtClean="0"/>
              <a:t>. Procure </a:t>
            </a:r>
            <a:r>
              <a:rPr lang="en-US" dirty="0" err="1" smtClean="0"/>
              <a:t>explicar</a:t>
            </a:r>
            <a:r>
              <a:rPr lang="en-US" dirty="0" smtClean="0"/>
              <a:t> as </a:t>
            </a:r>
            <a:r>
              <a:rPr lang="en-US" dirty="0" err="1" smtClean="0"/>
              <a:t>diferenças</a:t>
            </a:r>
            <a:r>
              <a:rPr lang="en-US" dirty="0" smtClean="0"/>
              <a:t> </a:t>
            </a:r>
            <a:r>
              <a:rPr lang="en-US" dirty="0" err="1" smtClean="0"/>
              <a:t>observadas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Calcule</a:t>
            </a:r>
            <a:r>
              <a:rPr lang="en-US" dirty="0" smtClean="0"/>
              <a:t> a </a:t>
            </a:r>
            <a:r>
              <a:rPr lang="en-US" dirty="0" err="1" smtClean="0"/>
              <a:t>temperatura</a:t>
            </a:r>
            <a:r>
              <a:rPr lang="en-US" dirty="0" smtClean="0"/>
              <a:t> de </a:t>
            </a:r>
            <a:r>
              <a:rPr lang="en-US" dirty="0" err="1" smtClean="0"/>
              <a:t>equilíbrio</a:t>
            </a:r>
            <a:r>
              <a:rPr lang="en-US" dirty="0" smtClean="0"/>
              <a:t> entre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gelo</a:t>
            </a:r>
            <a:r>
              <a:rPr lang="en-US" dirty="0" smtClean="0"/>
              <a:t> a 1 </a:t>
            </a:r>
            <a:r>
              <a:rPr lang="en-US" dirty="0" err="1" smtClean="0"/>
              <a:t>kbar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ambiente</a:t>
            </a:r>
            <a:r>
              <a:rPr lang="en-US" dirty="0" smtClean="0"/>
              <a:t> de </a:t>
            </a:r>
            <a:r>
              <a:rPr lang="en-US" dirty="0" err="1" smtClean="0"/>
              <a:t>indústria</a:t>
            </a:r>
            <a:r>
              <a:rPr lang="en-US" dirty="0" smtClean="0"/>
              <a:t> </a:t>
            </a:r>
            <a:r>
              <a:rPr lang="en-US" dirty="0" err="1" smtClean="0"/>
              <a:t>química</a:t>
            </a:r>
            <a:r>
              <a:rPr lang="en-US" dirty="0" smtClean="0"/>
              <a:t>, </a:t>
            </a:r>
            <a:r>
              <a:rPr lang="en-US" dirty="0" err="1" smtClean="0"/>
              <a:t>onde</a:t>
            </a:r>
            <a:r>
              <a:rPr lang="en-US" dirty="0" smtClean="0"/>
              <a:t> se </a:t>
            </a:r>
            <a:r>
              <a:rPr lang="en-US" dirty="0" err="1" smtClean="0"/>
              <a:t>encontra</a:t>
            </a:r>
            <a:r>
              <a:rPr lang="en-US" dirty="0" smtClean="0"/>
              <a:t> </a:t>
            </a:r>
            <a:r>
              <a:rPr lang="en-US" dirty="0" err="1" smtClean="0"/>
              <a:t>pressões</a:t>
            </a:r>
            <a:r>
              <a:rPr lang="en-US" dirty="0" smtClean="0"/>
              <a:t> </a:t>
            </a:r>
            <a:r>
              <a:rPr lang="en-US" dirty="0" err="1" smtClean="0"/>
              <a:t>dessa</a:t>
            </a:r>
            <a:r>
              <a:rPr lang="en-US" dirty="0" smtClean="0"/>
              <a:t> </a:t>
            </a:r>
            <a:r>
              <a:rPr lang="en-US" dirty="0" err="1" smtClean="0"/>
              <a:t>ordem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Faça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estimativa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diferença</a:t>
            </a:r>
            <a:r>
              <a:rPr lang="en-US" dirty="0" smtClean="0"/>
              <a:t> de </a:t>
            </a:r>
            <a:r>
              <a:rPr lang="en-US" dirty="0" err="1" smtClean="0"/>
              <a:t>densidades</a:t>
            </a:r>
            <a:r>
              <a:rPr lang="en-US" dirty="0" smtClean="0"/>
              <a:t> entre as </a:t>
            </a:r>
            <a:r>
              <a:rPr lang="en-US" dirty="0" err="1" smtClean="0"/>
              <a:t>formas</a:t>
            </a:r>
            <a:r>
              <a:rPr lang="en-US" dirty="0" smtClean="0"/>
              <a:t> II </a:t>
            </a:r>
            <a:r>
              <a:rPr lang="en-US" dirty="0" err="1" smtClean="0"/>
              <a:t>e</a:t>
            </a:r>
            <a:r>
              <a:rPr lang="en-US" dirty="0" smtClean="0"/>
              <a:t> V do </a:t>
            </a:r>
            <a:r>
              <a:rPr lang="en-US" dirty="0" err="1" smtClean="0"/>
              <a:t>gelo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272" y="4622724"/>
            <a:ext cx="4394970" cy="2269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Interações</a:t>
            </a:r>
            <a:r>
              <a:rPr lang="en-US" dirty="0" smtClean="0"/>
              <a:t> entre </a:t>
            </a:r>
            <a:r>
              <a:rPr lang="en-US" dirty="0" err="1" smtClean="0"/>
              <a:t>moléculas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Átomos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moléculas</a:t>
            </a:r>
            <a:r>
              <a:rPr lang="en-US" dirty="0" smtClean="0"/>
              <a:t>: </a:t>
            </a:r>
            <a:r>
              <a:rPr lang="en-US" dirty="0" err="1" smtClean="0"/>
              <a:t>forças</a:t>
            </a:r>
            <a:r>
              <a:rPr lang="en-US" dirty="0" smtClean="0"/>
              <a:t> "</a:t>
            </a:r>
            <a:r>
              <a:rPr lang="en-US" dirty="0" err="1" smtClean="0"/>
              <a:t>químicas</a:t>
            </a:r>
            <a:r>
              <a:rPr lang="en-US" dirty="0" smtClean="0"/>
              <a:t>", </a:t>
            </a:r>
            <a:r>
              <a:rPr lang="en-US" dirty="0" err="1" smtClean="0"/>
              <a:t>intramoleculares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Muito</a:t>
            </a:r>
            <a:r>
              <a:rPr lang="en-US" dirty="0" smtClean="0"/>
              <a:t> </a:t>
            </a:r>
            <a:r>
              <a:rPr lang="en-US" dirty="0" err="1" smtClean="0"/>
              <a:t>intensas</a:t>
            </a:r>
            <a:r>
              <a:rPr lang="en-US" dirty="0" smtClean="0"/>
              <a:t> (˜100 kJ mol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Pequenas</a:t>
            </a:r>
            <a:r>
              <a:rPr lang="en-US" dirty="0" smtClean="0"/>
              <a:t> </a:t>
            </a:r>
            <a:r>
              <a:rPr lang="en-US" dirty="0" err="1" smtClean="0"/>
              <a:t>distâncias</a:t>
            </a:r>
            <a:r>
              <a:rPr lang="en-US" dirty="0" smtClean="0"/>
              <a:t> (&lt; 0,1 nm)</a:t>
            </a:r>
          </a:p>
          <a:p>
            <a:r>
              <a:rPr lang="en-US" dirty="0" err="1" smtClean="0"/>
              <a:t>Força</a:t>
            </a:r>
            <a:r>
              <a:rPr lang="en-US" dirty="0" smtClean="0"/>
              <a:t> entre </a:t>
            </a:r>
            <a:r>
              <a:rPr lang="en-US" dirty="0" err="1" smtClean="0"/>
              <a:t>moléculas</a:t>
            </a:r>
            <a:r>
              <a:rPr lang="en-US" dirty="0" smtClean="0"/>
              <a:t>: </a:t>
            </a:r>
            <a:r>
              <a:rPr lang="en-US" dirty="0" err="1" smtClean="0"/>
              <a:t>forças</a:t>
            </a:r>
            <a:r>
              <a:rPr lang="en-US" dirty="0" smtClean="0"/>
              <a:t> "</a:t>
            </a:r>
            <a:r>
              <a:rPr lang="en-US" dirty="0" err="1" smtClean="0"/>
              <a:t>físicas</a:t>
            </a:r>
            <a:r>
              <a:rPr lang="en-US" dirty="0" smtClean="0"/>
              <a:t>", </a:t>
            </a:r>
            <a:r>
              <a:rPr lang="en-US" dirty="0" err="1" smtClean="0"/>
              <a:t>intermoleculares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intensas</a:t>
            </a:r>
            <a:r>
              <a:rPr lang="en-US" dirty="0" smtClean="0"/>
              <a:t>,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permitem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proximidade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Atuam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distâncias</a:t>
            </a:r>
            <a:r>
              <a:rPr lang="en-US" dirty="0" smtClean="0"/>
              <a:t> </a:t>
            </a:r>
            <a:r>
              <a:rPr lang="en-US" dirty="0" err="1" smtClean="0"/>
              <a:t>maiores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Íon</a:t>
            </a:r>
            <a:r>
              <a:rPr lang="en-US" dirty="0" smtClean="0"/>
              <a:t> – </a:t>
            </a:r>
            <a:r>
              <a:rPr lang="en-US" dirty="0" err="1" smtClean="0"/>
              <a:t>íon</a:t>
            </a:r>
            <a:r>
              <a:rPr lang="en-US" dirty="0" smtClean="0"/>
              <a:t> (</a:t>
            </a:r>
            <a:r>
              <a:rPr lang="en-US" dirty="0" err="1" smtClean="0"/>
              <a:t>Coulombianas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As </a:t>
            </a:r>
            <a:r>
              <a:rPr lang="en-US" dirty="0" err="1" smtClean="0"/>
              <a:t>forças</a:t>
            </a:r>
            <a:r>
              <a:rPr lang="en-US" dirty="0" smtClean="0"/>
              <a:t> </a:t>
            </a:r>
            <a:r>
              <a:rPr lang="en-US" dirty="0" err="1" smtClean="0"/>
              <a:t>intermoleculares</a:t>
            </a:r>
            <a:r>
              <a:rPr lang="en-US" dirty="0" smtClean="0"/>
              <a:t> de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alcance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as </a:t>
            </a:r>
            <a:r>
              <a:rPr lang="en-US" dirty="0" err="1" smtClean="0"/>
              <a:t>eletrostáticas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</a:t>
            </a:r>
            <a:r>
              <a:rPr lang="en-US" dirty="0" err="1" smtClean="0"/>
              <a:t>interações</a:t>
            </a:r>
            <a:r>
              <a:rPr lang="en-US" dirty="0" smtClean="0"/>
              <a:t> entre </a:t>
            </a:r>
            <a:r>
              <a:rPr lang="en-US" dirty="0" err="1" smtClean="0"/>
              <a:t>monopolos</a:t>
            </a:r>
            <a:r>
              <a:rPr lang="en-US" dirty="0" smtClean="0"/>
              <a:t> de </a:t>
            </a:r>
            <a:r>
              <a:rPr lang="en-US" dirty="0" err="1" smtClean="0"/>
              <a:t>cargas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as de </a:t>
            </a:r>
            <a:r>
              <a:rPr lang="en-US" dirty="0" err="1" smtClean="0"/>
              <a:t>máximo</a:t>
            </a:r>
            <a:r>
              <a:rPr lang="en-US" dirty="0" smtClean="0"/>
              <a:t> </a:t>
            </a:r>
            <a:r>
              <a:rPr lang="en-US" dirty="0" err="1" smtClean="0"/>
              <a:t>alcance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atrativas</a:t>
            </a:r>
            <a:r>
              <a:rPr lang="en-US" dirty="0" smtClean="0"/>
              <a:t> (+,+ </a:t>
            </a:r>
            <a:r>
              <a:rPr lang="en-US" dirty="0" err="1" smtClean="0"/>
              <a:t>ou</a:t>
            </a:r>
            <a:r>
              <a:rPr lang="en-US" dirty="0" smtClean="0"/>
              <a:t> -,-)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repulsivas</a:t>
            </a:r>
            <a:r>
              <a:rPr lang="en-US" dirty="0" smtClean="0"/>
              <a:t> (+,-).</a:t>
            </a:r>
          </a:p>
          <a:p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cristais</a:t>
            </a:r>
            <a:r>
              <a:rPr lang="en-US" dirty="0" smtClean="0"/>
              <a:t>: </a:t>
            </a:r>
            <a:r>
              <a:rPr lang="en-US" dirty="0" err="1" smtClean="0"/>
              <a:t>energia</a:t>
            </a:r>
            <a:r>
              <a:rPr lang="en-US" dirty="0" smtClean="0"/>
              <a:t> de </a:t>
            </a:r>
            <a:r>
              <a:rPr lang="en-US" dirty="0" err="1" smtClean="0"/>
              <a:t>Madelung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Princípio</a:t>
            </a:r>
            <a:r>
              <a:rPr lang="en-US" dirty="0" smtClean="0"/>
              <a:t> de </a:t>
            </a:r>
            <a:r>
              <a:rPr lang="en-US" dirty="0" err="1" smtClean="0"/>
              <a:t>superposição</a:t>
            </a:r>
            <a:r>
              <a:rPr lang="en-US" dirty="0" smtClean="0"/>
              <a:t> 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999" y="2186515"/>
            <a:ext cx="4461933" cy="42388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19052"/>
          <a:stretch>
            <a:fillRect/>
          </a:stretch>
        </p:blipFill>
        <p:spPr>
          <a:xfrm>
            <a:off x="457200" y="812801"/>
            <a:ext cx="5560726" cy="13313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Interações íon-dipolo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600200"/>
            <a:ext cx="8679401" cy="45259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molécula</a:t>
            </a:r>
            <a:r>
              <a:rPr lang="en-US" sz="2000" dirty="0" smtClean="0"/>
              <a:t> </a:t>
            </a:r>
            <a:r>
              <a:rPr lang="en-US" sz="2000" dirty="0" err="1" smtClean="0"/>
              <a:t>neutra</a:t>
            </a:r>
            <a:r>
              <a:rPr lang="en-US" sz="2000" dirty="0" smtClean="0"/>
              <a:t> (</a:t>
            </a:r>
            <a:r>
              <a:rPr lang="en-US" sz="2000" dirty="0" err="1" smtClean="0"/>
              <a:t>sem</a:t>
            </a:r>
            <a:r>
              <a:rPr lang="en-US" sz="2000" dirty="0" smtClean="0"/>
              <a:t> </a:t>
            </a:r>
            <a:r>
              <a:rPr lang="en-US" sz="2000" dirty="0" err="1" smtClean="0"/>
              <a:t>carga</a:t>
            </a:r>
            <a:r>
              <a:rPr lang="en-US" sz="2000" dirty="0" smtClean="0"/>
              <a:t>) </a:t>
            </a:r>
            <a:r>
              <a:rPr lang="en-US" sz="2000" dirty="0" err="1" smtClean="0"/>
              <a:t>pode</a:t>
            </a:r>
            <a:r>
              <a:rPr lang="en-US" sz="2000" dirty="0" smtClean="0"/>
              <a:t> </a:t>
            </a:r>
            <a:r>
              <a:rPr lang="en-US" sz="2000" dirty="0" err="1" smtClean="0"/>
              <a:t>ter</a:t>
            </a:r>
            <a:r>
              <a:rPr lang="en-US" sz="2000" dirty="0" smtClean="0"/>
              <a:t> um </a:t>
            </a:r>
            <a:r>
              <a:rPr lang="en-US" sz="2000" dirty="0" err="1" smtClean="0"/>
              <a:t>momento</a:t>
            </a:r>
            <a:r>
              <a:rPr lang="en-US" sz="2000" dirty="0" smtClean="0"/>
              <a:t> dipolar, </a:t>
            </a:r>
            <a:r>
              <a:rPr lang="en-US" sz="2000" dirty="0" err="1" smtClean="0"/>
              <a:t>resultante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separação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cargas</a:t>
            </a:r>
            <a:r>
              <a:rPr lang="en-US" sz="2000" dirty="0" smtClean="0"/>
              <a:t>. </a:t>
            </a:r>
          </a:p>
          <a:p>
            <a:r>
              <a:rPr lang="en-US" sz="2000" dirty="0" err="1" smtClean="0"/>
              <a:t>Moléculas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têm</a:t>
            </a:r>
            <a:r>
              <a:rPr lang="en-US" sz="2000" dirty="0" smtClean="0"/>
              <a:t> um </a:t>
            </a:r>
            <a:r>
              <a:rPr lang="en-US" sz="2000" dirty="0" err="1" smtClean="0"/>
              <a:t>momento</a:t>
            </a:r>
            <a:r>
              <a:rPr lang="en-US" sz="2000" dirty="0" smtClean="0"/>
              <a:t> dipolar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chamadas</a:t>
            </a:r>
            <a:r>
              <a:rPr lang="en-US" sz="2000" dirty="0" smtClean="0"/>
              <a:t> de </a:t>
            </a:r>
            <a:r>
              <a:rPr lang="en-US" sz="2000" dirty="0" err="1" smtClean="0"/>
              <a:t>polares</a:t>
            </a:r>
            <a:r>
              <a:rPr lang="en-US" sz="2000" dirty="0" smtClean="0"/>
              <a:t>. </a:t>
            </a:r>
          </a:p>
          <a:p>
            <a:r>
              <a:rPr lang="en-US" sz="2000" dirty="0" err="1" smtClean="0"/>
              <a:t>Água</a:t>
            </a:r>
            <a:r>
              <a:rPr lang="en-US" sz="2000" dirty="0" smtClean="0"/>
              <a:t> tem um </a:t>
            </a:r>
            <a:r>
              <a:rPr lang="en-US" sz="2000" dirty="0" err="1" smtClean="0"/>
              <a:t>momento</a:t>
            </a:r>
            <a:r>
              <a:rPr lang="en-US" sz="2000" dirty="0" smtClean="0"/>
              <a:t> dipolar de 1,85 Debye (3.3 </a:t>
            </a:r>
            <a:r>
              <a:rPr lang="en-US" sz="2000" dirty="0" err="1"/>
              <a:t>x</a:t>
            </a:r>
            <a:r>
              <a:rPr lang="en-US" sz="2000" dirty="0"/>
              <a:t> 10</a:t>
            </a:r>
            <a:r>
              <a:rPr lang="en-US" sz="2000" baseline="30000" dirty="0"/>
              <a:t>-30</a:t>
            </a:r>
            <a:r>
              <a:rPr lang="en-US" sz="2000" dirty="0"/>
              <a:t> Coulomb </a:t>
            </a:r>
            <a:r>
              <a:rPr lang="en-US" sz="2000" dirty="0" smtClean="0"/>
              <a:t>meter).</a:t>
            </a:r>
          </a:p>
          <a:p>
            <a:r>
              <a:rPr lang="en-US" sz="2000" dirty="0" err="1" smtClean="0"/>
              <a:t>Água</a:t>
            </a:r>
            <a:r>
              <a:rPr lang="en-US" sz="2000" dirty="0" smtClean="0"/>
              <a:t> </a:t>
            </a:r>
            <a:r>
              <a:rPr lang="en-US" sz="2000" dirty="0" err="1" smtClean="0"/>
              <a:t>solvata</a:t>
            </a:r>
            <a:r>
              <a:rPr lang="en-US" sz="2000" dirty="0" smtClean="0"/>
              <a:t> </a:t>
            </a:r>
            <a:r>
              <a:rPr lang="en-US" sz="2000" dirty="0" err="1" smtClean="0"/>
              <a:t>íons</a:t>
            </a:r>
            <a:r>
              <a:rPr lang="en-US" sz="2000" dirty="0" smtClean="0"/>
              <a:t>, </a:t>
            </a:r>
            <a:r>
              <a:rPr lang="en-US" sz="2000" dirty="0" err="1" smtClean="0"/>
              <a:t>dissolvendo</a:t>
            </a:r>
            <a:r>
              <a:rPr lang="en-US" sz="2000" dirty="0" smtClean="0"/>
              <a:t> sais </a:t>
            </a:r>
            <a:r>
              <a:rPr lang="en-US" sz="2000" dirty="0" err="1" smtClean="0"/>
              <a:t>e</a:t>
            </a:r>
            <a:r>
              <a:rPr lang="en-US" sz="2000" dirty="0" smtClean="0"/>
              <a:t> </a:t>
            </a:r>
            <a:r>
              <a:rPr lang="en-US" sz="2000" dirty="0" err="1" smtClean="0"/>
              <a:t>formando</a:t>
            </a:r>
            <a:r>
              <a:rPr lang="en-US" sz="2000" dirty="0" smtClean="0"/>
              <a:t> </a:t>
            </a:r>
            <a:r>
              <a:rPr lang="en-US" sz="2000" dirty="0" err="1" smtClean="0"/>
              <a:t>soluções</a:t>
            </a:r>
            <a:r>
              <a:rPr lang="en-US" sz="2000" dirty="0" smtClean="0"/>
              <a:t> </a:t>
            </a:r>
            <a:r>
              <a:rPr lang="en-US" sz="2000" dirty="0" err="1" smtClean="0"/>
              <a:t>eletrolíticas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512" y="3650548"/>
            <a:ext cx="4548726" cy="2936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Orientação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Calcula</a:t>
            </a:r>
            <a:r>
              <a:rPr lang="en-US" dirty="0" smtClean="0"/>
              <a:t>-se a </a:t>
            </a:r>
            <a:r>
              <a:rPr lang="en-US" dirty="0" err="1" smtClean="0"/>
              <a:t>energia</a:t>
            </a:r>
            <a:r>
              <a:rPr lang="en-US" dirty="0" smtClean="0"/>
              <a:t> de </a:t>
            </a:r>
            <a:r>
              <a:rPr lang="en-US" dirty="0" err="1" smtClean="0"/>
              <a:t>interação</a:t>
            </a:r>
            <a:r>
              <a:rPr lang="en-US" dirty="0" smtClean="0"/>
              <a:t> entre </a:t>
            </a:r>
            <a:r>
              <a:rPr lang="en-US" dirty="0" err="1" smtClean="0"/>
              <a:t>íons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moléculas</a:t>
            </a:r>
            <a:r>
              <a:rPr lang="en-US" dirty="0" smtClean="0"/>
              <a:t> </a:t>
            </a:r>
            <a:r>
              <a:rPr lang="en-US" dirty="0" err="1" smtClean="0"/>
              <a:t>polares</a:t>
            </a:r>
            <a:r>
              <a:rPr lang="en-US" dirty="0" smtClean="0"/>
              <a:t> </a:t>
            </a:r>
            <a:r>
              <a:rPr lang="en-US" dirty="0" err="1" smtClean="0"/>
              <a:t>admitindo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formadas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cargas</a:t>
            </a:r>
            <a:r>
              <a:rPr lang="en-US" dirty="0" smtClean="0"/>
              <a:t> </a:t>
            </a:r>
            <a:r>
              <a:rPr lang="en-US" dirty="0" err="1" smtClean="0"/>
              <a:t>separadas</a:t>
            </a:r>
            <a:r>
              <a:rPr lang="en-US" dirty="0" smtClean="0"/>
              <a:t>, </a:t>
            </a:r>
            <a:r>
              <a:rPr lang="en-US" dirty="0" err="1" smtClean="0"/>
              <a:t>iguais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opostas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 </a:t>
            </a:r>
            <a:r>
              <a:rPr lang="en-US" dirty="0" err="1" smtClean="0"/>
              <a:t>forças</a:t>
            </a:r>
            <a:r>
              <a:rPr lang="en-US" dirty="0" smtClean="0"/>
              <a:t> entre </a:t>
            </a:r>
            <a:r>
              <a:rPr lang="en-US" dirty="0" err="1" smtClean="0"/>
              <a:t>cargas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dipolos</a:t>
            </a:r>
            <a:r>
              <a:rPr lang="en-US" dirty="0" smtClean="0"/>
              <a:t> </a:t>
            </a:r>
            <a:r>
              <a:rPr lang="en-US" dirty="0" err="1" smtClean="0"/>
              <a:t>dependem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orientação</a:t>
            </a:r>
            <a:r>
              <a:rPr lang="en-US" dirty="0" smtClean="0"/>
              <a:t> das </a:t>
            </a:r>
            <a:r>
              <a:rPr lang="en-US" dirty="0" err="1" smtClean="0"/>
              <a:t>moléculas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As </a:t>
            </a:r>
            <a:r>
              <a:rPr lang="en-US" dirty="0" err="1" smtClean="0"/>
              <a:t>forças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atrativas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repulsivas</a:t>
            </a:r>
            <a:r>
              <a:rPr lang="en-US" dirty="0" smtClean="0"/>
              <a:t>, </a:t>
            </a:r>
            <a:r>
              <a:rPr lang="en-US" dirty="0" err="1" smtClean="0"/>
              <a:t>dependendo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orientação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Na </a:t>
            </a:r>
            <a:r>
              <a:rPr lang="en-US" dirty="0" err="1" smtClean="0"/>
              <a:t>média</a:t>
            </a:r>
            <a:r>
              <a:rPr lang="en-US" dirty="0" smtClean="0"/>
              <a:t>,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dipolos</a:t>
            </a:r>
            <a:r>
              <a:rPr lang="en-US" dirty="0" smtClean="0"/>
              <a:t> </a:t>
            </a:r>
            <a:r>
              <a:rPr lang="en-US" dirty="0" err="1" smtClean="0"/>
              <a:t>orientam</a:t>
            </a:r>
            <a:r>
              <a:rPr lang="en-US" dirty="0" smtClean="0"/>
              <a:t>-se de </a:t>
            </a:r>
            <a:r>
              <a:rPr lang="en-US" dirty="0" err="1" smtClean="0"/>
              <a:t>maneira</a:t>
            </a:r>
            <a:r>
              <a:rPr lang="en-US" dirty="0" smtClean="0"/>
              <a:t> a </a:t>
            </a:r>
            <a:r>
              <a:rPr lang="en-US" dirty="0" err="1" smtClean="0"/>
              <a:t>alcançarem</a:t>
            </a:r>
            <a:r>
              <a:rPr lang="en-US" dirty="0" smtClean="0"/>
              <a:t> um </a:t>
            </a:r>
            <a:r>
              <a:rPr lang="en-US" dirty="0" err="1" smtClean="0"/>
              <a:t>mínimo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Configurações</a:t>
            </a:r>
            <a:r>
              <a:rPr lang="en-US" dirty="0" smtClean="0"/>
              <a:t> </a:t>
            </a:r>
            <a:r>
              <a:rPr lang="en-US" dirty="0" err="1" smtClean="0"/>
              <a:t>repulsivas</a:t>
            </a:r>
            <a:r>
              <a:rPr lang="en-US" dirty="0" smtClean="0"/>
              <a:t> </a:t>
            </a:r>
            <a:r>
              <a:rPr lang="en-US" dirty="0" err="1" smtClean="0"/>
              <a:t>ocorrer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flutuações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1001803"/>
            <a:ext cx="7302500" cy="5856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Dipolo-dipolo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86400" cy="3175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Forças</a:t>
            </a:r>
            <a:r>
              <a:rPr lang="en-US" dirty="0" smtClean="0"/>
              <a:t> </a:t>
            </a:r>
            <a:r>
              <a:rPr lang="en-US" dirty="0" err="1" smtClean="0"/>
              <a:t>dipolo-dipolo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também</a:t>
            </a:r>
            <a:r>
              <a:rPr lang="en-US" dirty="0" smtClean="0"/>
              <a:t> </a:t>
            </a:r>
            <a:r>
              <a:rPr lang="en-US" dirty="0" err="1" smtClean="0"/>
              <a:t>calculadas</a:t>
            </a:r>
            <a:r>
              <a:rPr lang="en-US" dirty="0" smtClean="0"/>
              <a:t> </a:t>
            </a:r>
            <a:r>
              <a:rPr lang="en-US" dirty="0" err="1" smtClean="0"/>
              <a:t>decompondo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dipolo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cargas</a:t>
            </a:r>
            <a:r>
              <a:rPr lang="en-US" dirty="0" smtClean="0"/>
              <a:t> </a:t>
            </a:r>
            <a:r>
              <a:rPr lang="en-US" dirty="0" err="1" smtClean="0"/>
              <a:t>iguais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opostas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somando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resultado</a:t>
            </a:r>
            <a:r>
              <a:rPr lang="en-US" dirty="0" smtClean="0"/>
              <a:t> das </a:t>
            </a:r>
            <a:r>
              <a:rPr lang="en-US" dirty="0" err="1" smtClean="0"/>
              <a:t>interações</a:t>
            </a:r>
            <a:r>
              <a:rPr lang="en-US" dirty="0" smtClean="0"/>
              <a:t> entre </a:t>
            </a:r>
            <a:r>
              <a:rPr lang="en-US" dirty="0" err="1" smtClean="0"/>
              <a:t>cargas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3"/>
            <a:ext cx="8229600" cy="1143000"/>
          </a:xfrm>
        </p:spPr>
        <p:txBody>
          <a:bodyPr/>
          <a:lstStyle/>
          <a:p>
            <a:r>
              <a:rPr lang="en-US" dirty="0" err="1" smtClean="0"/>
              <a:t>Efeito</a:t>
            </a:r>
            <a:r>
              <a:rPr lang="en-US" dirty="0" smtClean="0"/>
              <a:t> de </a:t>
            </a:r>
            <a:r>
              <a:rPr lang="en-US" dirty="0" err="1" smtClean="0"/>
              <a:t>interações</a:t>
            </a:r>
            <a:r>
              <a:rPr lang="en-US" dirty="0" smtClean="0"/>
              <a:t> </a:t>
            </a:r>
            <a:r>
              <a:rPr lang="en-US" dirty="0" err="1" smtClean="0"/>
              <a:t>dipolo-dipolo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9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9867"/>
                <a:gridCol w="2150533"/>
                <a:gridCol w="2150533"/>
                <a:gridCol w="1608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Substância</a:t>
                      </a:r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Massa</a:t>
                      </a:r>
                      <a:r>
                        <a:rPr lang="en-US" sz="24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molar</a:t>
                      </a:r>
                    </a:p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[g/mol]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Momento</a:t>
                      </a:r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dipolar</a:t>
                      </a:r>
                    </a:p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[Debye]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Ponto de </a:t>
                      </a:r>
                      <a:r>
                        <a:rPr lang="en-US" sz="24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ebulição</a:t>
                      </a:r>
                      <a:r>
                        <a:rPr lang="en-US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normal [ K ]</a:t>
                      </a:r>
                      <a:endParaRPr lang="en-US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Propano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	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0,1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231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Éter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dimetílico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1,3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248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Clorometano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2,0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249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Acetaldeído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2,7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294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Acetonitrila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3,9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355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659</Words>
  <Application>Microsoft Macintosh PowerPoint</Application>
  <PresentationFormat>On-screen Show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Estrutura molecular e supramolecular da água.  Gelo e clatratos.</vt:lpstr>
      <vt:lpstr>Quatro pontos de conexão</vt:lpstr>
      <vt:lpstr>Interações entre moléculas</vt:lpstr>
      <vt:lpstr>Íon – íon (Coulombianas)</vt:lpstr>
      <vt:lpstr>Slide 5</vt:lpstr>
      <vt:lpstr>Interações íon-dipolo</vt:lpstr>
      <vt:lpstr>Orientação</vt:lpstr>
      <vt:lpstr>Dipolo-dipolo</vt:lpstr>
      <vt:lpstr>Efeito de interações dipolo-dipolo</vt:lpstr>
      <vt:lpstr>Água: forte associação</vt:lpstr>
      <vt:lpstr>Difusão de átomo de hidrogênio</vt:lpstr>
      <vt:lpstr>Associação e dissociação</vt:lpstr>
      <vt:lpstr>Slide 13</vt:lpstr>
      <vt:lpstr>Dinâmica de congelamento</vt:lpstr>
      <vt:lpstr>Muitos gelos</vt:lpstr>
      <vt:lpstr>Gelo</vt:lpstr>
      <vt:lpstr>Slide 17</vt:lpstr>
      <vt:lpstr>Slide 18</vt:lpstr>
      <vt:lpstr>Clatrato de metano</vt:lpstr>
      <vt:lpstr>Ocorrências de clatratos de metano</vt:lpstr>
      <vt:lpstr>Resultado controverso: estruturas duráveis, de Emoto</vt:lpstr>
      <vt:lpstr>Exercícios</vt:lpstr>
    </vt:vector>
  </TitlesOfParts>
  <Company>Unicamp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Fernando Galembeck</dc:creator>
  <cp:lastModifiedBy>Fernando Galembeck</cp:lastModifiedBy>
  <cp:revision>15</cp:revision>
  <dcterms:created xsi:type="dcterms:W3CDTF">2011-03-19T13:32:30Z</dcterms:created>
  <dcterms:modified xsi:type="dcterms:W3CDTF">2011-03-19T13:54:07Z</dcterms:modified>
</cp:coreProperties>
</file>